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0" r:id="rId3"/>
    <p:sldId id="257" r:id="rId4"/>
    <p:sldId id="263" r:id="rId5"/>
    <p:sldId id="265" r:id="rId6"/>
    <p:sldId id="264" r:id="rId7"/>
    <p:sldId id="258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5" d="100"/>
          <a:sy n="95" d="100"/>
        </p:scale>
        <p:origin x="-498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jpeg>
</file>

<file path=ppt/media/image2.jpeg>
</file>

<file path=ppt/media/image3.png>
</file>

<file path=ppt/media/image6.jpe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48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201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224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96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2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618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73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885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894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432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293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FFA0E-87C4-40FE-9848-DBFFA9B56C7C}" type="datetimeFigureOut">
              <a:rPr lang="en-US" smtClean="0"/>
              <a:t>10/6/2015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06C83-6D7D-4DAC-9FA8-739A30AA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874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685800"/>
            <a:ext cx="834390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666750" y="76200"/>
            <a:ext cx="7772400" cy="1219200"/>
          </a:xfrm>
          <a:prstGeom prst="rect">
            <a:avLst/>
          </a:prstGeom>
          <a:gradFill>
            <a:gsLst>
              <a:gs pos="0">
                <a:srgbClr val="000000"/>
              </a:gs>
              <a:gs pos="59000">
                <a:srgbClr val="0A128C"/>
              </a:gs>
              <a:gs pos="70000">
                <a:srgbClr val="181CC7"/>
              </a:gs>
              <a:gs pos="98000">
                <a:srgbClr val="7005D4"/>
              </a:gs>
              <a:gs pos="100000">
                <a:srgbClr val="8C3D91"/>
              </a:gs>
            </a:gsLst>
            <a:lin ang="16200000" scaled="0"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Showcard Gothic" panose="04020904020102020604" pitchFamily="82" charset="0"/>
                <a:cs typeface="FrankRuehl" panose="020E0503060101010101" pitchFamily="34" charset="-79"/>
              </a:rPr>
              <a:t>SSD-Statewide Space Planning</a:t>
            </a:r>
          </a:p>
          <a:p>
            <a:r>
              <a:rPr lang="en-US" sz="2400" i="1" dirty="0" smtClean="0">
                <a:latin typeface="Showcard Gothic" panose="04020904020102020604" pitchFamily="82" charset="0"/>
              </a:rPr>
              <a:t>presents</a:t>
            </a:r>
            <a:endParaRPr lang="en-US" sz="2400" i="1" dirty="0">
              <a:latin typeface="Showcard Gothic" panose="04020904020102020604" pitchFamily="82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85800" y="5410200"/>
            <a:ext cx="7772400" cy="1219200"/>
          </a:xfrm>
          <a:prstGeom prst="rect">
            <a:avLst/>
          </a:prstGeom>
          <a:gradFill rotWithShape="1">
            <a:gsLst>
              <a:gs pos="0">
                <a:srgbClr val="000000"/>
              </a:gs>
              <a:gs pos="59000">
                <a:srgbClr val="0A128C"/>
              </a:gs>
              <a:gs pos="70000">
                <a:srgbClr val="181CC7"/>
              </a:gs>
              <a:gs pos="98000">
                <a:srgbClr val="7005D4"/>
              </a:gs>
              <a:gs pos="100000">
                <a:srgbClr val="8C3D91"/>
              </a:gs>
            </a:gsLst>
            <a:lin ang="16200000" scaled="0"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>
                <a:latin typeface="Colonna MT" panose="04020805060202030203" pitchFamily="82" charset="0"/>
              </a:rPr>
              <a:t/>
            </a:r>
            <a:br>
              <a:rPr lang="en-US" sz="2800" b="1" dirty="0" smtClean="0">
                <a:latin typeface="Colonna MT" panose="04020805060202030203" pitchFamily="82" charset="0"/>
              </a:rPr>
            </a:br>
            <a:r>
              <a:rPr lang="en-US" sz="3600" b="1" i="1" dirty="0" smtClean="0">
                <a:latin typeface="Colonna MT" panose="04020805060202030203" pitchFamily="82" charset="0"/>
              </a:rPr>
              <a:t>SPACE</a:t>
            </a:r>
            <a:r>
              <a:rPr lang="en-US" sz="3600" b="1" dirty="0" smtClean="0">
                <a:latin typeface="Colonna MT" panose="04020805060202030203" pitchFamily="82" charset="0"/>
              </a:rPr>
              <a:t>…</a:t>
            </a:r>
          </a:p>
          <a:p>
            <a:r>
              <a:rPr lang="en-US" sz="2800" b="1" dirty="0" smtClean="0">
                <a:latin typeface="Colonna MT" panose="04020805060202030203" pitchFamily="82" charset="0"/>
              </a:rPr>
              <a:t>Planning and Modular Furniture Standards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98285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53532"/>
            <a:ext cx="8229600" cy="531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gradFill rotWithShape="1">
            <a:gsLst>
              <a:gs pos="0">
                <a:srgbClr val="000000"/>
              </a:gs>
              <a:gs pos="59000">
                <a:srgbClr val="0A128C"/>
              </a:gs>
              <a:gs pos="70000">
                <a:srgbClr val="181CC7"/>
              </a:gs>
              <a:gs pos="98000">
                <a:srgbClr val="7005D4"/>
              </a:gs>
              <a:gs pos="100000">
                <a:srgbClr val="8C3D91"/>
              </a:gs>
            </a:gsLst>
            <a:lin ang="16200000" scaled="0"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>
                <a:latin typeface="Colonna MT" panose="04020805060202030203" pitchFamily="82" charset="0"/>
              </a:rPr>
              <a:t/>
            </a:r>
            <a:br>
              <a:rPr lang="en-US" sz="2800" b="1" dirty="0" smtClean="0">
                <a:latin typeface="Colonna MT" panose="04020805060202030203" pitchFamily="82" charset="0"/>
              </a:rPr>
            </a:br>
            <a:r>
              <a:rPr lang="en-US" sz="2800" b="1" dirty="0" smtClean="0">
                <a:latin typeface="Colonna MT" panose="04020805060202030203" pitchFamily="82" charset="0"/>
              </a:rPr>
              <a:t>While we install </a:t>
            </a:r>
            <a:r>
              <a:rPr lang="en-US" sz="2800" b="1" i="1" dirty="0" smtClean="0">
                <a:latin typeface="Colonna MT" panose="04020805060202030203" pitchFamily="82" charset="0"/>
              </a:rPr>
              <a:t>statewide</a:t>
            </a:r>
            <a:r>
              <a:rPr lang="en-US" sz="2800" b="1" dirty="0" smtClean="0">
                <a:latin typeface="Colonna MT" panose="04020805060202030203" pitchFamily="82" charset="0"/>
              </a:rPr>
              <a:t>, we do have our limitations…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5486400"/>
            <a:ext cx="8229600" cy="1143000"/>
          </a:xfrm>
          <a:prstGeom prst="rect">
            <a:avLst/>
          </a:prstGeom>
          <a:gradFill rotWithShape="1">
            <a:gsLst>
              <a:gs pos="0">
                <a:srgbClr val="000000"/>
              </a:gs>
              <a:gs pos="59000">
                <a:srgbClr val="0A128C"/>
              </a:gs>
              <a:gs pos="70000">
                <a:srgbClr val="181CC7"/>
              </a:gs>
              <a:gs pos="98000">
                <a:srgbClr val="7005D4"/>
              </a:gs>
              <a:gs pos="100000">
                <a:srgbClr val="8C3D91"/>
              </a:gs>
            </a:gsLst>
            <a:lin ang="16200000" scaled="0"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>
                <a:latin typeface="Colonna MT" panose="04020805060202030203" pitchFamily="82" charset="0"/>
              </a:rPr>
              <a:t/>
            </a:r>
            <a:br>
              <a:rPr lang="en-US" sz="2800" b="1" dirty="0" smtClean="0">
                <a:latin typeface="Colonna MT" panose="04020805060202030203" pitchFamily="82" charset="0"/>
              </a:rPr>
            </a:br>
            <a:r>
              <a:rPr lang="en-US" sz="2800" b="1" dirty="0" smtClean="0">
                <a:latin typeface="Colonna MT" panose="04020805060202030203" pitchFamily="82" charset="0"/>
              </a:rPr>
              <a:t>Here’s how it works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  <p:sp>
        <p:nvSpPr>
          <p:cNvPr id="5" name="Right Arrow 4"/>
          <p:cNvSpPr/>
          <p:nvPr/>
        </p:nvSpPr>
        <p:spPr>
          <a:xfrm>
            <a:off x="6193553" y="5867400"/>
            <a:ext cx="838200" cy="381000"/>
          </a:xfrm>
          <a:prstGeom prst="rightArrow">
            <a:avLst/>
          </a:prstGeom>
          <a:solidFill>
            <a:schemeClr val="accent6">
              <a:lumMod val="75000"/>
              <a:alpha val="97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c 1"/>
          <p:cNvSpPr/>
          <p:nvPr/>
        </p:nvSpPr>
        <p:spPr>
          <a:xfrm rot="1449692">
            <a:off x="4747152" y="2901334"/>
            <a:ext cx="2819400" cy="864594"/>
          </a:xfrm>
          <a:prstGeom prst="arc">
            <a:avLst>
              <a:gd name="adj1" fmla="val 7759583"/>
              <a:gd name="adj2" fmla="val 1069513"/>
            </a:avLst>
          </a:prstGeom>
          <a:ln w="603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94769">
            <a:off x="5271412" y="2461786"/>
            <a:ext cx="519112" cy="489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197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85800" y="228600"/>
            <a:ext cx="7772400" cy="1219200"/>
          </a:xfrm>
          <a:prstGeom prst="rect">
            <a:avLst/>
          </a:prstGeom>
          <a:gradFill rotWithShape="1">
            <a:gsLst>
              <a:gs pos="0">
                <a:srgbClr val="000000">
                  <a:alpha val="9000"/>
                </a:srgbClr>
              </a:gs>
              <a:gs pos="85000">
                <a:srgbClr val="0A128C"/>
              </a:gs>
              <a:gs pos="95000">
                <a:srgbClr val="181CC7"/>
              </a:gs>
              <a:gs pos="98000">
                <a:srgbClr val="7005D4"/>
              </a:gs>
              <a:gs pos="100000">
                <a:srgbClr val="8C3D91"/>
              </a:gs>
            </a:gsLst>
            <a:lin ang="16200000" scaled="0"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 smtClean="0">
                <a:latin typeface="Colonna MT" panose="04020805060202030203" pitchFamily="82" charset="0"/>
              </a:rPr>
              <a:t/>
            </a:r>
            <a:br>
              <a:rPr lang="en-US" sz="2800" b="1" dirty="0" smtClean="0">
                <a:latin typeface="Colonna MT" panose="04020805060202030203" pitchFamily="82" charset="0"/>
              </a:rPr>
            </a:br>
            <a:r>
              <a:rPr lang="en-US" sz="3600" b="1" i="1" dirty="0" smtClean="0">
                <a:latin typeface="Colonna MT" panose="04020805060202030203" pitchFamily="82" charset="0"/>
              </a:rPr>
              <a:t>Expectations – these are things we can address…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685800" y="1371600"/>
            <a:ext cx="777240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We provide all </a:t>
            </a:r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modular furniture, including related design work and </a:t>
            </a:r>
            <a:r>
              <a:rPr lang="en-US" sz="2000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installation. This work is </a:t>
            </a:r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managed </a:t>
            </a:r>
            <a:r>
              <a:rPr lang="en-US" sz="2000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by Statewide Space </a:t>
            </a:r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Planning and funded by our budget.</a:t>
            </a:r>
          </a:p>
          <a:p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 </a:t>
            </a:r>
          </a:p>
          <a:p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Our section can also assist in selecting paint, carpet and artwork, and consult on lighting design.  SSD will fund carpet, paint and lighting changes, if they are justifiable.  </a:t>
            </a:r>
          </a:p>
          <a:p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 </a:t>
            </a:r>
          </a:p>
          <a:p>
            <a:r>
              <a:rPr lang="en-US" sz="2000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Allow 90-120 </a:t>
            </a:r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days </a:t>
            </a:r>
            <a:r>
              <a:rPr lang="en-US" sz="2000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for delivery of TCI </a:t>
            </a:r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modular </a:t>
            </a:r>
            <a:r>
              <a:rPr lang="en-US" sz="2000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furniture, after </a:t>
            </a:r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approval of design.</a:t>
            </a:r>
          </a:p>
          <a:p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 </a:t>
            </a:r>
          </a:p>
          <a:p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A $75/hour mileage fee for the delivery will be charged to the </a:t>
            </a:r>
            <a:r>
              <a:rPr lang="en-US" sz="2000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district by </a:t>
            </a:r>
            <a:r>
              <a:rPr lang="en-US" sz="2000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the TCI installers.</a:t>
            </a:r>
            <a:endParaRPr lang="en-US" sz="2000" dirty="0">
              <a:latin typeface="FrankRuehl" panose="020E0503060101010101" pitchFamily="34" charset="-79"/>
              <a:cs typeface="FrankRuehl" panose="020E0503060101010101" pitchFamily="34" charset="-79"/>
            </a:endParaRPr>
          </a:p>
          <a:p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 </a:t>
            </a:r>
          </a:p>
          <a:p>
            <a:r>
              <a:rPr lang="en-US" sz="2000" dirty="0">
                <a:latin typeface="FrankRuehl" panose="020E0503060101010101" pitchFamily="34" charset="-79"/>
                <a:cs typeface="FrankRuehl" panose="020E0503060101010101" pitchFamily="34" charset="-79"/>
              </a:rPr>
              <a:t>A design of the proposed space usually takes about 14 days to complete after the initial site evaluation (or after a completed Field Measure Form has been returned to the designer).</a:t>
            </a:r>
          </a:p>
        </p:txBody>
      </p:sp>
    </p:spTree>
    <p:extLst>
      <p:ext uri="{BB962C8B-B14F-4D97-AF65-F5344CB8AC3E}">
        <p14:creationId xmlns:p14="http://schemas.microsoft.com/office/powerpoint/2010/main" val="372852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0345565"/>
              </p:ext>
            </p:extLst>
          </p:nvPr>
        </p:nvGraphicFramePr>
        <p:xfrm>
          <a:off x="498783" y="76200"/>
          <a:ext cx="8035617" cy="662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6" name="Worksheet" r:id="rId3" imgW="11591945" imgH="9563100" progId="Excel.Sheet.12">
                  <p:embed/>
                </p:oleObj>
              </mc:Choice>
              <mc:Fallback>
                <p:oleObj name="Worksheet" r:id="rId3" imgW="11591945" imgH="95631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8783" y="76200"/>
                        <a:ext cx="8035617" cy="6629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6661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829945"/>
            <a:ext cx="8229600" cy="595185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685800" y="76200"/>
            <a:ext cx="7772400" cy="685800"/>
          </a:xfrm>
          <a:prstGeom prst="rect">
            <a:avLst/>
          </a:prstGeom>
          <a:gradFill rotWithShape="1">
            <a:gsLst>
              <a:gs pos="0">
                <a:srgbClr val="000000">
                  <a:alpha val="98000"/>
                </a:srgbClr>
              </a:gs>
              <a:gs pos="20000">
                <a:srgbClr val="0A128C"/>
              </a:gs>
              <a:gs pos="39000">
                <a:srgbClr val="181CC7">
                  <a:alpha val="73000"/>
                </a:srgbClr>
              </a:gs>
              <a:gs pos="98000">
                <a:srgbClr val="7005D4"/>
              </a:gs>
              <a:gs pos="100000">
                <a:srgbClr val="8C3D91"/>
              </a:gs>
            </a:gsLst>
            <a:lin ang="16200000" scaled="0"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>
                <a:latin typeface="Colonna MT" panose="04020805060202030203" pitchFamily="82" charset="0"/>
              </a:rPr>
              <a:t/>
            </a:r>
            <a:br>
              <a:rPr lang="en-US" sz="2800" b="1" dirty="0" smtClean="0">
                <a:latin typeface="Colonna MT" panose="04020805060202030203" pitchFamily="82" charset="0"/>
              </a:rPr>
            </a:br>
            <a:r>
              <a:rPr lang="en-US" sz="3200" b="1" dirty="0" smtClean="0">
                <a:solidFill>
                  <a:schemeClr val="accent6">
                    <a:lumMod val="75000"/>
                  </a:schemeClr>
                </a:solidFill>
                <a:latin typeface="Colonna MT" panose="04020805060202030203" pitchFamily="82" charset="0"/>
              </a:rPr>
              <a:t>Field Verify – we need your help.</a:t>
            </a:r>
            <a:endParaRPr lang="en-US" sz="32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35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www.saturdayeveningpost.com/wp-content/uploads/satevepost/Cubicle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636" y="1524000"/>
            <a:ext cx="4762500" cy="518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685800" y="228600"/>
            <a:ext cx="7772400" cy="1219200"/>
          </a:xfrm>
          <a:prstGeom prst="rect">
            <a:avLst/>
          </a:prstGeom>
          <a:gradFill rotWithShape="1">
            <a:gsLst>
              <a:gs pos="0">
                <a:srgbClr val="000000">
                  <a:alpha val="9000"/>
                </a:srgbClr>
              </a:gs>
              <a:gs pos="85000">
                <a:srgbClr val="0A128C"/>
              </a:gs>
              <a:gs pos="95000">
                <a:srgbClr val="181CC7"/>
              </a:gs>
              <a:gs pos="98000">
                <a:srgbClr val="7005D4"/>
              </a:gs>
              <a:gs pos="100000">
                <a:srgbClr val="8C3D91"/>
              </a:gs>
            </a:gsLst>
            <a:lin ang="16200000" scaled="0"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>
                <a:latin typeface="Colonna MT" panose="04020805060202030203" pitchFamily="82" charset="0"/>
              </a:rPr>
              <a:t/>
            </a:r>
            <a:br>
              <a:rPr lang="en-US" sz="2800" b="1" dirty="0" smtClean="0">
                <a:latin typeface="Colonna MT" panose="04020805060202030203" pitchFamily="82" charset="0"/>
              </a:rPr>
            </a:br>
            <a:r>
              <a:rPr lang="en-US" sz="3600" b="1" i="1" dirty="0" smtClean="0">
                <a:latin typeface="Colonna MT" panose="04020805060202030203" pitchFamily="82" charset="0"/>
              </a:rPr>
              <a:t>About </a:t>
            </a:r>
            <a:r>
              <a:rPr lang="en-US" sz="3600" b="1" i="1" dirty="0" smtClean="0">
                <a:latin typeface="Colonna MT" panose="04020805060202030203" pitchFamily="82" charset="0"/>
              </a:rPr>
              <a:t>our standards…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04852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5725" y="6406"/>
            <a:ext cx="5248275" cy="6851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533400" y="301597"/>
            <a:ext cx="3124200" cy="3203603"/>
          </a:xfrm>
          <a:prstGeom prst="rect">
            <a:avLst/>
          </a:prstGeom>
          <a:gradFill rotWithShape="1">
            <a:gsLst>
              <a:gs pos="0">
                <a:srgbClr val="000000">
                  <a:alpha val="9000"/>
                </a:srgbClr>
              </a:gs>
              <a:gs pos="85000">
                <a:srgbClr val="0A128C"/>
              </a:gs>
              <a:gs pos="95000">
                <a:srgbClr val="181CC7"/>
              </a:gs>
              <a:gs pos="98000">
                <a:srgbClr val="7005D4"/>
              </a:gs>
              <a:gs pos="100000">
                <a:srgbClr val="8C3D91"/>
              </a:gs>
            </a:gsLst>
            <a:lin ang="16200000" scaled="0"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>
                <a:latin typeface="Colonna MT" panose="04020805060202030203" pitchFamily="82" charset="0"/>
              </a:rPr>
              <a:t/>
            </a:r>
            <a:br>
              <a:rPr lang="en-US" sz="2800" b="1" dirty="0" smtClean="0">
                <a:latin typeface="Colonna MT" panose="04020805060202030203" pitchFamily="82" charset="0"/>
              </a:rPr>
            </a:br>
            <a:r>
              <a:rPr lang="en-US" sz="3600" b="1" i="1" dirty="0" smtClean="0">
                <a:latin typeface="Colonna MT" panose="04020805060202030203" pitchFamily="82" charset="0"/>
              </a:rPr>
              <a:t>Furniture &amp; Space Planning Guide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52399" y="3657600"/>
            <a:ext cx="37433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The Guide </a:t>
            </a:r>
            <a:r>
              <a:rPr lang="en-US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outlines </a:t>
            </a:r>
            <a:r>
              <a:rPr lang="en-US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our standards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Enclosed/Private Offices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Modular Furniture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Standard Cubicle Layouts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Furniture Finishes Standards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Conference Rooms and other support spaces</a:t>
            </a:r>
          </a:p>
          <a:p>
            <a:r>
              <a:rPr lang="en-US" dirty="0" smtClean="0">
                <a:latin typeface="FrankRuehl" panose="020E0503060101010101" pitchFamily="34" charset="-79"/>
                <a:cs typeface="FrankRuehl" panose="020E0503060101010101" pitchFamily="34" charset="-79"/>
              </a:rPr>
              <a:t> </a:t>
            </a:r>
            <a:endParaRPr lang="en-US" dirty="0">
              <a:latin typeface="FrankRuehl" panose="020E0503060101010101" pitchFamily="34" charset="-79"/>
              <a:cs typeface="FrankRuehl" panose="020E0503060101010101" pitchFamily="34" charset="-79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74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736600"/>
            <a:ext cx="8496300" cy="566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685800" y="228600"/>
            <a:ext cx="7772400" cy="1219200"/>
          </a:xfrm>
          <a:prstGeom prst="rect">
            <a:avLst/>
          </a:prstGeom>
          <a:gradFill rotWithShape="1">
            <a:gsLst>
              <a:gs pos="0">
                <a:srgbClr val="000000">
                  <a:alpha val="9000"/>
                </a:srgbClr>
              </a:gs>
              <a:gs pos="85000">
                <a:srgbClr val="0A128C"/>
              </a:gs>
              <a:gs pos="95000">
                <a:srgbClr val="181CC7"/>
              </a:gs>
              <a:gs pos="98000">
                <a:srgbClr val="7005D4"/>
              </a:gs>
              <a:gs pos="100000">
                <a:srgbClr val="8C3D91"/>
              </a:gs>
            </a:gsLst>
            <a:lin ang="16200000" scaled="0"/>
          </a:gra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>
                <a:latin typeface="Colonna MT" panose="04020805060202030203" pitchFamily="82" charset="0"/>
              </a:rPr>
              <a:t/>
            </a:r>
            <a:br>
              <a:rPr lang="en-US" sz="2800" b="1" dirty="0" smtClean="0">
                <a:latin typeface="Colonna MT" panose="04020805060202030203" pitchFamily="82" charset="0"/>
              </a:rPr>
            </a:br>
            <a:r>
              <a:rPr lang="en-US" sz="3600" b="1" i="1" dirty="0" smtClean="0">
                <a:latin typeface="Colonna MT" panose="04020805060202030203" pitchFamily="82" charset="0"/>
              </a:rPr>
              <a:t>Ready for a break?</a:t>
            </a:r>
            <a:endParaRPr lang="en-US" sz="2800" dirty="0"/>
          </a:p>
        </p:txBody>
      </p:sp>
      <p:pic>
        <p:nvPicPr>
          <p:cNvPr id="4" name="Steve Miller Band - Space Cowboy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6800" y="57861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20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3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56</Words>
  <Application>Microsoft Office PowerPoint</Application>
  <PresentationFormat>On-screen Show (4:3)</PresentationFormat>
  <Paragraphs>27</Paragraphs>
  <Slides>8</Slides>
  <Notes>0</Notes>
  <HiddenSlides>0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Office Theme</vt:lpstr>
      <vt:lpstr>Worksheet</vt:lpstr>
      <vt:lpstr>PowerPoint Presentation</vt:lpstr>
      <vt:lpstr> While we install statewide, we do have our limitations…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TxDOT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Ellen Singer</dc:creator>
  <cp:lastModifiedBy>Ellen Singer</cp:lastModifiedBy>
  <cp:revision>26</cp:revision>
  <dcterms:created xsi:type="dcterms:W3CDTF">2015-10-05T13:21:49Z</dcterms:created>
  <dcterms:modified xsi:type="dcterms:W3CDTF">2015-10-06T18:44:40Z</dcterms:modified>
</cp:coreProperties>
</file>

<file path=docProps/thumbnail.jpeg>
</file>